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6858000" cy="9906000" type="A4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1C2A"/>
    <a:srgbClr val="A568D2"/>
    <a:srgbClr val="C198E0"/>
    <a:srgbClr val="37BB69"/>
    <a:srgbClr val="72BA9F"/>
    <a:srgbClr val="74BE6E"/>
    <a:srgbClr val="CFAFE7"/>
    <a:srgbClr val="CDACE6"/>
    <a:srgbClr val="EF8B47"/>
    <a:srgbClr val="6C9A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밝은 스타일 3 - 강조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4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069460-CE2C-48B1-A358-9B1C21F346C1}" type="doc">
      <dgm:prSet loTypeId="urn:microsoft.com/office/officeart/2005/8/layout/vList2" loCatId="list" qsTypeId="urn:microsoft.com/office/officeart/2005/8/quickstyle/simple5" qsCatId="simple" csTypeId="urn:microsoft.com/office/officeart/2005/8/colors/accent5_4" csCatId="accent5" phldr="1"/>
      <dgm:spPr/>
      <dgm:t>
        <a:bodyPr/>
        <a:lstStyle/>
        <a:p>
          <a:pPr latinLnBrk="1"/>
          <a:endParaRPr lang="ko-KR" altLang="en-US"/>
        </a:p>
      </dgm:t>
    </dgm:pt>
    <dgm:pt modelId="{A954F612-BB7C-4D95-86C2-2964CFAFEA6F}" type="pres">
      <dgm:prSet presAssocID="{AC069460-CE2C-48B1-A358-9B1C21F346C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1B1B0DE0-96E9-4072-A6AD-1308A3F9693E}" type="presOf" srcId="{AC069460-CE2C-48B1-A358-9B1C21F346C1}" destId="{A954F612-BB7C-4D95-86C2-2964CFAFEA6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5A35B8-A31F-4361-8828-2F534014C319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34C51C-52E0-4C72-ADC0-03EE071FD0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86251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61FB01-8EF5-4B48-9936-5AA2A122A6DF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1233488"/>
            <a:ext cx="230346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3DF2AF-E19E-464C-B212-1E6CAA89A8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4827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3DF2AF-E19E-464C-B212-1E6CAA89A80E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7070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73EB2-CCCC-4851-B84F-31A635BEC797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11A4-C6B2-4A9E-A557-64E99CB386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0266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73EB2-CCCC-4851-B84F-31A635BEC797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11A4-C6B2-4A9E-A557-64E99CB386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0852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73EB2-CCCC-4851-B84F-31A635BEC797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11A4-C6B2-4A9E-A557-64E99CB386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7036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73EB2-CCCC-4851-B84F-31A635BEC797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11A4-C6B2-4A9E-A557-64E99CB386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2970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73EB2-CCCC-4851-B84F-31A635BEC797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11A4-C6B2-4A9E-A557-64E99CB386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7929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73EB2-CCCC-4851-B84F-31A635BEC797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11A4-C6B2-4A9E-A557-64E99CB386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4719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73EB2-CCCC-4851-B84F-31A635BEC797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11A4-C6B2-4A9E-A557-64E99CB386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3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73EB2-CCCC-4851-B84F-31A635BEC797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11A4-C6B2-4A9E-A557-64E99CB386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214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73EB2-CCCC-4851-B84F-31A635BEC797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11A4-C6B2-4A9E-A557-64E99CB386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5391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73EB2-CCCC-4851-B84F-31A635BEC797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11A4-C6B2-4A9E-A557-64E99CB386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9411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73EB2-CCCC-4851-B84F-31A635BEC797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11A4-C6B2-4A9E-A557-64E99CB386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5881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73EB2-CCCC-4851-B84F-31A635BEC797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9911A4-C6B2-4A9E-A557-64E99CB386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0905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/>
        </p:nvSpPr>
        <p:spPr>
          <a:xfrm>
            <a:off x="0" y="-6841"/>
            <a:ext cx="6858000" cy="83099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/>
              <a:t>item</a:t>
            </a:r>
            <a:endParaRPr lang="ko-KR" altLang="en-US"/>
          </a:p>
        </p:txBody>
      </p:sp>
      <p:graphicFrame>
        <p:nvGraphicFramePr>
          <p:cNvPr id="5" name="다이어그램 4"/>
          <p:cNvGraphicFramePr/>
          <p:nvPr>
            <p:extLst>
              <p:ext uri="{D42A27DB-BD31-4B8C-83A1-F6EECF244321}">
                <p14:modId xmlns:p14="http://schemas.microsoft.com/office/powerpoint/2010/main" val="1269302870"/>
              </p:ext>
            </p:extLst>
          </p:nvPr>
        </p:nvGraphicFramePr>
        <p:xfrm>
          <a:off x="252881" y="58616"/>
          <a:ext cx="6516051" cy="8367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24109" y="885711"/>
            <a:ext cx="6609781" cy="398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ko-KR" altLang="en-US" sz="1200" b="1" dirty="0" smtClean="0">
                <a:latin typeface="+mj-ea"/>
              </a:rPr>
              <a:t>■ 접수기간 </a:t>
            </a:r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</a:t>
            </a:r>
            <a:r>
              <a:rPr lang="en-US" altLang="ko-KR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 </a:t>
            </a:r>
            <a:r>
              <a:rPr lang="ko-KR" altLang="en-US" sz="1400" b="1" dirty="0" err="1" smtClean="0">
                <a:latin typeface="+mn-ea"/>
              </a:rPr>
              <a:t>동탄</a:t>
            </a:r>
            <a:r>
              <a:rPr lang="en-US" altLang="ko-KR" sz="1400" b="1" dirty="0" smtClean="0">
                <a:latin typeface="+mn-ea"/>
              </a:rPr>
              <a:t>8</a:t>
            </a:r>
            <a:r>
              <a:rPr lang="ko-KR" altLang="en-US" sz="1400" b="1" dirty="0" smtClean="0">
                <a:latin typeface="+mn-ea"/>
              </a:rPr>
              <a:t>동 주민 우선 접수 </a:t>
            </a:r>
            <a:r>
              <a:rPr lang="en-US" altLang="ko-KR" sz="1400" b="1" dirty="0" smtClean="0">
                <a:solidFill>
                  <a:srgbClr val="E21C2A"/>
                </a:solidFill>
                <a:latin typeface="+mn-ea"/>
              </a:rPr>
              <a:t>03.19.(</a:t>
            </a:r>
            <a:r>
              <a:rPr lang="ko-KR" altLang="en-US" sz="1400" b="1" dirty="0" smtClean="0">
                <a:solidFill>
                  <a:srgbClr val="E21C2A"/>
                </a:solidFill>
                <a:latin typeface="+mn-ea"/>
              </a:rPr>
              <a:t>화</a:t>
            </a:r>
            <a:r>
              <a:rPr lang="en-US" altLang="ko-KR" sz="1200" b="1" dirty="0" smtClean="0">
                <a:solidFill>
                  <a:srgbClr val="E21C2A"/>
                </a:solidFill>
                <a:latin typeface="+mn-ea"/>
              </a:rPr>
              <a:t>) 10</a:t>
            </a:r>
            <a:r>
              <a:rPr lang="en-US" altLang="ko-KR" sz="1300" b="1" dirty="0" smtClean="0">
                <a:solidFill>
                  <a:srgbClr val="E21C2A"/>
                </a:solidFill>
                <a:latin typeface="+mn-ea"/>
              </a:rPr>
              <a:t>:00</a:t>
            </a:r>
            <a:r>
              <a:rPr lang="en-US" altLang="ko-KR" sz="1200" b="1" dirty="0" smtClean="0">
                <a:solidFill>
                  <a:srgbClr val="E21C2A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~ 03.21.(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목</a:t>
            </a:r>
            <a:r>
              <a:rPr lang="en-US" altLang="ko-KR" sz="1300" b="1" dirty="0" smtClean="0">
                <a:solidFill>
                  <a:srgbClr val="FF0000"/>
                </a:solidFill>
                <a:latin typeface="+mn-ea"/>
              </a:rPr>
              <a:t>) 23:00</a:t>
            </a:r>
          </a:p>
          <a:p>
            <a:pPr fontAlgn="ctr"/>
            <a:r>
              <a:rPr lang="en-US" altLang="ko-KR" sz="1200" b="1" dirty="0" smtClean="0">
                <a:latin typeface="+mn-ea"/>
              </a:rPr>
              <a:t>                  </a:t>
            </a:r>
            <a:r>
              <a:rPr lang="ko-KR" altLang="en-US" sz="1400" b="1" dirty="0" err="1" smtClean="0">
                <a:latin typeface="+mn-ea"/>
              </a:rPr>
              <a:t>동탄</a:t>
            </a:r>
            <a:r>
              <a:rPr lang="en-US" altLang="ko-KR" sz="1400" b="1" dirty="0" smtClean="0">
                <a:latin typeface="+mn-ea"/>
              </a:rPr>
              <a:t>8</a:t>
            </a:r>
            <a:r>
              <a:rPr lang="ko-KR" altLang="en-US" sz="1400" b="1" dirty="0" smtClean="0">
                <a:latin typeface="+mn-ea"/>
              </a:rPr>
              <a:t>동</a:t>
            </a:r>
            <a:r>
              <a:rPr lang="en-US" altLang="ko-KR" sz="1400" b="1" dirty="0" smtClean="0">
                <a:latin typeface="+mn-ea"/>
              </a:rPr>
              <a:t>+</a:t>
            </a:r>
            <a:r>
              <a:rPr lang="ko-KR" altLang="en-US" sz="1400" b="1" dirty="0" smtClean="0">
                <a:latin typeface="+mn-ea"/>
              </a:rPr>
              <a:t>타동주민 접수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03.22.(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금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 </a:t>
            </a:r>
            <a:r>
              <a:rPr lang="en-US" altLang="ko-KR" sz="1300" b="1" dirty="0" smtClean="0">
                <a:solidFill>
                  <a:srgbClr val="FF0000"/>
                </a:solidFill>
                <a:latin typeface="+mn-ea"/>
              </a:rPr>
              <a:t>9:00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~ 03.26.(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화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 </a:t>
            </a:r>
            <a:r>
              <a:rPr lang="en-US" altLang="ko-KR" sz="1300" b="1" dirty="0" smtClean="0">
                <a:solidFill>
                  <a:srgbClr val="FF0000"/>
                </a:solidFill>
                <a:latin typeface="+mn-ea"/>
              </a:rPr>
              <a:t>17:00</a:t>
            </a:r>
          </a:p>
          <a:p>
            <a:pPr fontAlgn="ctr"/>
            <a:endParaRPr lang="en-US" altLang="ko-KR" sz="4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ctr"/>
            <a:r>
              <a:rPr lang="ko-KR" altLang="en-US" sz="1200" b="1" dirty="0">
                <a:latin typeface="+mj-ea"/>
              </a:rPr>
              <a:t>■</a:t>
            </a:r>
            <a:r>
              <a:rPr lang="ko-KR" altLang="en-US" sz="1200" b="1" dirty="0" smtClean="0">
                <a:solidFill>
                  <a:srgbClr val="00B050"/>
                </a:solidFill>
                <a:latin typeface="+mj-ea"/>
              </a:rPr>
              <a:t> </a:t>
            </a:r>
            <a:r>
              <a:rPr lang="ko-KR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운영기간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: </a:t>
            </a:r>
            <a:r>
              <a:rPr lang="en-US" altLang="ko-KR" sz="1400" b="1" dirty="0" smtClean="0">
                <a:solidFill>
                  <a:srgbClr val="0070C0"/>
                </a:solidFill>
                <a:latin typeface="+mn-ea"/>
              </a:rPr>
              <a:t>2024.4.12.(</a:t>
            </a:r>
            <a:r>
              <a:rPr lang="ko-KR" altLang="en-US" sz="1400" b="1" dirty="0">
                <a:solidFill>
                  <a:srgbClr val="0070C0"/>
                </a:solidFill>
                <a:latin typeface="+mn-ea"/>
              </a:rPr>
              <a:t>금</a:t>
            </a:r>
            <a:r>
              <a:rPr lang="en-US" altLang="ko-KR" sz="1400" b="1" dirty="0" smtClean="0">
                <a:solidFill>
                  <a:srgbClr val="0070C0"/>
                </a:solidFill>
                <a:latin typeface="+mn-ea"/>
              </a:rPr>
              <a:t>) ~ 6.20.(</a:t>
            </a:r>
            <a:r>
              <a:rPr lang="ko-KR" altLang="en-US" sz="1400" b="1" dirty="0">
                <a:solidFill>
                  <a:srgbClr val="0070C0"/>
                </a:solidFill>
                <a:latin typeface="+mn-ea"/>
              </a:rPr>
              <a:t>목</a:t>
            </a:r>
            <a:r>
              <a:rPr lang="en-US" altLang="ko-KR" sz="1400" b="1" dirty="0" smtClean="0">
                <a:solidFill>
                  <a:srgbClr val="0070C0"/>
                </a:solidFill>
                <a:latin typeface="+mn-ea"/>
              </a:rPr>
              <a:t>) </a:t>
            </a:r>
            <a:r>
              <a:rPr lang="ko-KR" altLang="en-US" sz="1200" b="1" dirty="0" smtClean="0">
                <a:latin typeface="+mn-ea"/>
              </a:rPr>
              <a:t>총 </a:t>
            </a:r>
            <a:r>
              <a:rPr lang="en-US" altLang="ko-KR" sz="1200" b="1" dirty="0" smtClean="0">
                <a:latin typeface="+mn-ea"/>
              </a:rPr>
              <a:t>10</a:t>
            </a:r>
            <a:r>
              <a:rPr lang="ko-KR" altLang="en-US" sz="1200" b="1" dirty="0" smtClean="0">
                <a:latin typeface="+mn-ea"/>
              </a:rPr>
              <a:t>주 </a:t>
            </a:r>
            <a:r>
              <a:rPr lang="en-US" altLang="ko-KR" sz="900" b="1" dirty="0" smtClean="0">
                <a:solidFill>
                  <a:srgbClr val="FF0000"/>
                </a:solidFill>
                <a:latin typeface="+mn-ea"/>
              </a:rPr>
              <a:t>※</a:t>
            </a:r>
            <a:r>
              <a:rPr lang="ko-KR" altLang="en-US" sz="900" b="1" dirty="0" err="1" smtClean="0">
                <a:solidFill>
                  <a:srgbClr val="FF0000"/>
                </a:solidFill>
                <a:latin typeface="+mn-ea"/>
              </a:rPr>
              <a:t>강좌별</a:t>
            </a:r>
            <a:r>
              <a:rPr lang="ko-KR" altLang="en-US" sz="900" b="1" dirty="0" smtClean="0">
                <a:solidFill>
                  <a:srgbClr val="FF0000"/>
                </a:solidFill>
                <a:latin typeface="+mn-ea"/>
              </a:rPr>
              <a:t> 수업 주수가 다르므로 강의계획서참고</a:t>
            </a:r>
            <a:endParaRPr lang="en-US" altLang="ko-KR" sz="900" b="1" dirty="0" smtClean="0">
              <a:solidFill>
                <a:srgbClr val="FF0000"/>
              </a:solidFill>
              <a:latin typeface="+mn-ea"/>
            </a:endParaRPr>
          </a:p>
          <a:p>
            <a:pPr fontAlgn="ctr"/>
            <a:endParaRPr lang="en-US" altLang="ko-KR" sz="300" dirty="0" smtClean="0">
              <a:solidFill>
                <a:srgbClr val="FF0000"/>
              </a:solidFill>
            </a:endParaRPr>
          </a:p>
          <a:p>
            <a:pPr fontAlgn="ctr"/>
            <a:r>
              <a:rPr lang="ko-KR" altLang="en-US" sz="1200" b="1" dirty="0">
                <a:latin typeface="+mj-ea"/>
              </a:rPr>
              <a:t>■</a:t>
            </a:r>
            <a:r>
              <a:rPr lang="ko-KR" altLang="en-US" sz="1200" b="1" dirty="0" smtClean="0">
                <a:solidFill>
                  <a:srgbClr val="00B050"/>
                </a:solidFill>
                <a:latin typeface="+mj-ea"/>
              </a:rPr>
              <a:t>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접수방법 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 접수 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</a:t>
            </a:r>
            <a:r>
              <a:rPr lang="ko-KR" altLang="en-US" sz="1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화성시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통합예약시스템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”</a:t>
            </a:r>
            <a:endParaRPr lang="en-US" altLang="ko-KR" sz="12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28600" indent="-228600" fontAlgn="ctr">
              <a:buAutoNum type="arabicPeriod" startAt="3"/>
            </a:pPr>
            <a:endParaRPr lang="en-US" altLang="ko-KR" sz="8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ctr"/>
            <a:endParaRPr lang="en-US" altLang="ko-KR" sz="12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ctr"/>
            <a:endParaRPr lang="en-US" altLang="ko-KR" sz="1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fontAlgn="ctr"/>
            <a:endParaRPr lang="en-US" altLang="ko-KR" sz="1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fontAlgn="ctr"/>
            <a:endParaRPr lang="en-US" altLang="ko-KR" sz="1100" b="1" dirty="0">
              <a:solidFill>
                <a:srgbClr val="00B050"/>
              </a:solidFill>
            </a:endParaRPr>
          </a:p>
          <a:p>
            <a:pPr fontAlgn="ctr"/>
            <a:endParaRPr lang="en-US" altLang="ko-KR" sz="1200" b="1" dirty="0" smtClean="0">
              <a:latin typeface="+mj-ea"/>
            </a:endParaRPr>
          </a:p>
          <a:p>
            <a:pPr fontAlgn="ctr"/>
            <a:r>
              <a:rPr lang="ko-KR" altLang="en-US" sz="1200" b="1" dirty="0" smtClean="0">
                <a:latin typeface="+mj-ea"/>
              </a:rPr>
              <a:t>■</a:t>
            </a:r>
            <a:r>
              <a:rPr lang="ko-KR" altLang="en-US" sz="1200" b="1" dirty="0" smtClean="0">
                <a:solidFill>
                  <a:srgbClr val="00B050"/>
                </a:solidFill>
              </a:rPr>
              <a:t> </a:t>
            </a:r>
            <a:r>
              <a:rPr lang="en-US" altLang="ko-KR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ko-KR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수강료감면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(50%) </a:t>
            </a:r>
            <a:r>
              <a:rPr lang="en-US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자격조건 인증</a:t>
            </a:r>
            <a:r>
              <a:rPr lang="en-US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후 감면 가능</a:t>
            </a:r>
            <a:r>
              <a:rPr lang="en-US" altLang="ko-KR" sz="1100" b="1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en-US" altLang="ko-KR" sz="1100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※</a:t>
            </a:r>
            <a:r>
              <a:rPr lang="en-US" altLang="ko-KR" sz="1100" b="1" dirty="0" smtClean="0">
                <a:solidFill>
                  <a:schemeClr val="accent1">
                    <a:lumMod val="75000"/>
                  </a:schemeClr>
                </a:solidFill>
              </a:rPr>
              <a:t> 1</a:t>
            </a:r>
            <a:r>
              <a:rPr lang="ko-KR" altLang="en-US" sz="1100" b="1" dirty="0" smtClean="0">
                <a:solidFill>
                  <a:schemeClr val="accent1">
                    <a:lumMod val="75000"/>
                  </a:schemeClr>
                </a:solidFill>
              </a:rPr>
              <a:t>개 강좌에 한함</a:t>
            </a:r>
            <a:r>
              <a:rPr lang="en-US" altLang="ko-KR" sz="1100" b="1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ko-KR" altLang="ko-KR" sz="11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fontAlgn="ctr"/>
            <a:r>
              <a:rPr lang="ko-KR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 </a:t>
            </a:r>
            <a:r>
              <a:rPr lang="ko-KR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▶국가유공자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본인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)   ▶</a:t>
            </a:r>
            <a:r>
              <a:rPr lang="ko-KR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장애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인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   </a:t>
            </a:r>
            <a:r>
              <a:rPr lang="ko-KR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▶</a:t>
            </a:r>
            <a:r>
              <a:rPr lang="ko-KR" altLang="ko-KR" sz="11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국민기초수급자</a:t>
            </a:r>
            <a:r>
              <a:rPr lang="ko-KR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 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ko-KR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▶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70</a:t>
            </a:r>
            <a:r>
              <a:rPr lang="ko-KR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세 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이상</a:t>
            </a:r>
            <a:endParaRPr lang="en-US" altLang="ko-KR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fontAlgn="ctr"/>
            <a:endParaRPr lang="en-US" altLang="ko-KR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fontAlgn="ctr"/>
            <a:r>
              <a:rPr lang="ko-KR" altLang="en-US" sz="1200" b="1" dirty="0">
                <a:latin typeface="+mn-ea"/>
              </a:rPr>
              <a:t>■</a:t>
            </a:r>
            <a:r>
              <a:rPr lang="en-US" altLang="ko-KR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 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유의사항</a:t>
            </a:r>
            <a:endParaRPr lang="en-US" altLang="ko-KR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fontAlgn="ctr"/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  - 1</a:t>
            </a:r>
            <a:r>
              <a:rPr lang="ko-KR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인 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2</a:t>
            </a:r>
            <a:r>
              <a:rPr lang="ko-KR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강좌 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중복신청</a:t>
            </a:r>
            <a:r>
              <a:rPr lang="ko-KR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이 가능합니다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11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모집기간이후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미달 강좌에 한해 추가 접수 가능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</a:p>
          <a:p>
            <a:pPr fontAlgn="ctr"/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  - </a:t>
            </a:r>
            <a:r>
              <a:rPr lang="ko-KR" altLang="en-US" sz="11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강좌별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재료비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교재비는 별도이며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수강생 본인 부담입니다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 fontAlgn="ctr"/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  - 70%</a:t>
            </a:r>
            <a:r>
              <a:rPr lang="ko-KR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미만 </a:t>
            </a:r>
            <a:r>
              <a:rPr lang="ko-KR" altLang="ko-KR" sz="11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접수시</a:t>
            </a:r>
            <a:r>
              <a:rPr lang="ko-KR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폐강 및 전액 환불되며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별도 공지해드립니다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 fontAlgn="ctr"/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  - 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수강료 환불은 </a:t>
            </a:r>
            <a:r>
              <a:rPr lang="ko-KR" altLang="en-US" sz="11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화성시통합예약시스템에서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환불규정에 따라  환불됩니다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 fontAlgn="ctr"/>
            <a:r>
              <a:rPr lang="en-US" altLang="ko-KR" sz="1100" dirty="0" smtClean="0">
                <a:solidFill>
                  <a:srgbClr val="FF0000"/>
                </a:solidFill>
                <a:latin typeface="+mn-ea"/>
              </a:rPr>
              <a:t>    - </a:t>
            </a:r>
            <a:r>
              <a:rPr lang="ko-KR" altLang="en-US" sz="1100" dirty="0" smtClean="0">
                <a:solidFill>
                  <a:srgbClr val="FF0000"/>
                </a:solidFill>
                <a:latin typeface="+mn-ea"/>
              </a:rPr>
              <a:t>법정</a:t>
            </a:r>
            <a:r>
              <a:rPr lang="en-US" altLang="ko-KR" sz="1100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srgbClr val="FF0000"/>
                </a:solidFill>
                <a:latin typeface="+mn-ea"/>
              </a:rPr>
              <a:t>대체</a:t>
            </a:r>
            <a:r>
              <a:rPr lang="en-US" altLang="ko-KR" sz="1100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100" dirty="0" smtClean="0">
                <a:solidFill>
                  <a:srgbClr val="FF0000"/>
                </a:solidFill>
                <a:latin typeface="+mn-ea"/>
              </a:rPr>
              <a:t>공휴일은  휴강되며 휴강 시 보강 수업은 없습니다</a:t>
            </a:r>
            <a:r>
              <a:rPr lang="en-US" altLang="ko-KR" sz="1100" dirty="0" smtClean="0">
                <a:solidFill>
                  <a:srgbClr val="FF0000"/>
                </a:solidFill>
                <a:latin typeface="+mn-ea"/>
              </a:rPr>
              <a:t>.</a:t>
            </a:r>
            <a:r>
              <a:rPr lang="ko-KR" altLang="en-US" sz="1100" dirty="0" smtClean="0">
                <a:solidFill>
                  <a:srgbClr val="FF0000"/>
                </a:solidFill>
                <a:latin typeface="+mn-ea"/>
              </a:rPr>
              <a:t> </a:t>
            </a:r>
            <a:endParaRPr lang="en-US" altLang="ko-KR" sz="1100" dirty="0" smtClean="0">
              <a:solidFill>
                <a:srgbClr val="FF0000"/>
              </a:solidFill>
              <a:latin typeface="+mn-ea"/>
            </a:endParaRPr>
          </a:p>
          <a:p>
            <a:pPr fontAlgn="ctr"/>
            <a:endParaRPr lang="en-US" altLang="ko-KR" sz="1100" dirty="0" smtClean="0">
              <a:solidFill>
                <a:srgbClr val="00B050"/>
              </a:solidFill>
            </a:endParaRPr>
          </a:p>
          <a:p>
            <a:pPr fontAlgn="ctr"/>
            <a:r>
              <a:rPr lang="ko-KR" altLang="en-US" sz="1200" b="1" dirty="0">
                <a:latin typeface="+mj-ea"/>
              </a:rPr>
              <a:t>■</a:t>
            </a:r>
            <a:r>
              <a:rPr lang="en-US" altLang="ko-KR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</a:t>
            </a:r>
            <a:r>
              <a:rPr lang="ko-KR" altLang="en-US" sz="1200" b="1" dirty="0" smtClean="0"/>
              <a:t>운영 프로그램</a:t>
            </a:r>
            <a:endParaRPr lang="en-US" altLang="ko-KR" sz="1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15523" y="9515957"/>
            <a:ext cx="6576803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lnSpc>
                <a:spcPct val="160000"/>
              </a:lnSpc>
            </a:pPr>
            <a:r>
              <a:rPr lang="ko-KR" altLang="en-US" sz="14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동 탄 </a:t>
            </a:r>
            <a:r>
              <a:rPr lang="en-US" altLang="ko-KR" sz="14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8 </a:t>
            </a:r>
            <a:r>
              <a:rPr lang="ko-KR" altLang="en-US" sz="14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동 주 </a:t>
            </a:r>
            <a:r>
              <a:rPr lang="ko-KR" altLang="en-US" sz="14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민 </a:t>
            </a:r>
            <a:r>
              <a:rPr lang="ko-KR" altLang="en-US" sz="14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자 치 센 터     </a:t>
            </a:r>
            <a:r>
              <a:rPr lang="ko-KR" altLang="en-US" sz="14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☎ </a:t>
            </a:r>
            <a:r>
              <a:rPr lang="en-US" altLang="ko-KR" sz="14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TEL 031)5189-4821 ,5041</a:t>
            </a:r>
            <a:r>
              <a:rPr lang="ko-KR" altLang="en-US" sz="14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 </a:t>
            </a:r>
            <a:endParaRPr lang="ko-KR" altLang="en-US" sz="1400" b="1" kern="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033" y="1903085"/>
            <a:ext cx="4785756" cy="393548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54" y="1957989"/>
            <a:ext cx="706479" cy="62614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-83127" y="-6841"/>
            <a:ext cx="6941127" cy="892552"/>
          </a:xfrm>
          <a:prstGeom prst="rect">
            <a:avLst/>
          </a:prstGeom>
          <a:solidFill>
            <a:srgbClr val="FFC000"/>
          </a:solidFill>
          <a:ln>
            <a:gradFill flip="none" rotWithShape="1">
              <a:gsLst>
                <a:gs pos="0">
                  <a:schemeClr val="accent4">
                    <a:lumMod val="0"/>
                    <a:lumOff val="100000"/>
                  </a:schemeClr>
                </a:gs>
                <a:gs pos="98000">
                  <a:schemeClr val="accent4">
                    <a:lumMod val="0"/>
                    <a:lumOff val="100000"/>
                  </a:schemeClr>
                </a:gs>
                <a:gs pos="100000">
                  <a:schemeClr val="accent4">
                    <a:lumMod val="10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2024</a:t>
            </a:r>
            <a:r>
              <a:rPr lang="ko-KR" altLang="en-US" sz="2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년 </a:t>
            </a:r>
            <a:r>
              <a:rPr lang="en-US" altLang="ko-KR" sz="24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2</a:t>
            </a:r>
            <a:r>
              <a:rPr lang="ko-KR" altLang="en-US" sz="2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분기 </a:t>
            </a:r>
            <a:r>
              <a:rPr lang="ko-KR" alt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동탄</a:t>
            </a:r>
            <a:r>
              <a:rPr lang="en-US" altLang="ko-KR" sz="2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8</a:t>
            </a:r>
            <a:r>
              <a:rPr lang="ko-KR" altLang="en-US" sz="2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동</a:t>
            </a:r>
            <a:endParaRPr lang="en-US" altLang="ko-KR" sz="2400" b="1" dirty="0" smtClean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pPr algn="ctr"/>
            <a:r>
              <a:rPr lang="ko-KR" altLang="en-US" sz="2800" b="1" dirty="0" smtClean="0">
                <a:solidFill>
                  <a:schemeClr val="bg2"/>
                </a:solidFill>
                <a:latin typeface="+mj-ea"/>
                <a:ea typeface="+mj-ea"/>
              </a:rPr>
              <a:t>주민자치센터 프로그램 수강생 모집</a:t>
            </a:r>
            <a:endParaRPr lang="ko-KR" altLang="en-US" sz="2800" b="1" dirty="0">
              <a:solidFill>
                <a:schemeClr val="bg2"/>
              </a:solidFill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104033" y="2296633"/>
            <a:ext cx="5628905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fontAlgn="ctr"/>
            <a:r>
              <a:rPr lang="ko-KR" altLang="en-US" sz="1000" b="1" dirty="0">
                <a:solidFill>
                  <a:srgbClr val="0070C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☞</a:t>
            </a:r>
            <a:r>
              <a:rPr lang="en-US" altLang="ko-KR" sz="1000" b="1" dirty="0">
                <a:solidFill>
                  <a:srgbClr val="0070C0"/>
                </a:solidFill>
              </a:rPr>
              <a:t> </a:t>
            </a:r>
            <a:r>
              <a:rPr lang="ko-KR" altLang="en-US" sz="1000" b="1" dirty="0">
                <a:solidFill>
                  <a:srgbClr val="0070C0"/>
                </a:solidFill>
              </a:rPr>
              <a:t>로그인</a:t>
            </a:r>
            <a:r>
              <a:rPr lang="en-US" altLang="ko-KR" sz="1000" b="1" dirty="0">
                <a:solidFill>
                  <a:srgbClr val="0070C0"/>
                </a:solidFill>
              </a:rPr>
              <a:t>- </a:t>
            </a:r>
            <a:r>
              <a:rPr lang="ko-KR" altLang="en-US" sz="1000" b="1" dirty="0">
                <a:solidFill>
                  <a:srgbClr val="0070C0"/>
                </a:solidFill>
              </a:rPr>
              <a:t>강좌</a:t>
            </a:r>
            <a:r>
              <a:rPr lang="en-US" altLang="ko-KR" sz="1000" b="1" dirty="0">
                <a:solidFill>
                  <a:srgbClr val="0070C0"/>
                </a:solidFill>
              </a:rPr>
              <a:t>/</a:t>
            </a:r>
            <a:r>
              <a:rPr lang="ko-KR" altLang="en-US" sz="1000" b="1" dirty="0">
                <a:solidFill>
                  <a:srgbClr val="0070C0"/>
                </a:solidFill>
              </a:rPr>
              <a:t>교육 </a:t>
            </a:r>
            <a:r>
              <a:rPr lang="en-US" altLang="ko-KR" sz="1000" b="1" dirty="0">
                <a:solidFill>
                  <a:srgbClr val="0070C0"/>
                </a:solidFill>
              </a:rPr>
              <a:t>- </a:t>
            </a:r>
            <a:r>
              <a:rPr lang="ko-KR" altLang="en-US" sz="1000" b="1" dirty="0">
                <a:solidFill>
                  <a:srgbClr val="0070C0"/>
                </a:solidFill>
              </a:rPr>
              <a:t>주민자치프로그램</a:t>
            </a:r>
            <a:r>
              <a:rPr lang="en-US" altLang="ko-KR" sz="1000" b="1" dirty="0">
                <a:solidFill>
                  <a:srgbClr val="0070C0"/>
                </a:solidFill>
              </a:rPr>
              <a:t>- </a:t>
            </a:r>
            <a:r>
              <a:rPr lang="ko-KR" altLang="en-US" sz="1000" b="1" dirty="0" err="1">
                <a:solidFill>
                  <a:srgbClr val="0070C0"/>
                </a:solidFill>
              </a:rPr>
              <a:t>동탄</a:t>
            </a:r>
            <a:r>
              <a:rPr lang="en-US" altLang="ko-KR" sz="1000" b="1" dirty="0">
                <a:solidFill>
                  <a:srgbClr val="0070C0"/>
                </a:solidFill>
              </a:rPr>
              <a:t>8</a:t>
            </a:r>
            <a:r>
              <a:rPr lang="ko-KR" altLang="en-US" sz="1000" b="1" dirty="0">
                <a:solidFill>
                  <a:srgbClr val="0070C0"/>
                </a:solidFill>
              </a:rPr>
              <a:t>동 </a:t>
            </a:r>
            <a:r>
              <a:rPr lang="en-US" altLang="ko-KR" sz="1000" b="1" dirty="0">
                <a:solidFill>
                  <a:srgbClr val="0070C0"/>
                </a:solidFill>
              </a:rPr>
              <a:t>-</a:t>
            </a:r>
            <a:r>
              <a:rPr lang="ko-KR" altLang="en-US" sz="1000" b="1" dirty="0">
                <a:solidFill>
                  <a:srgbClr val="0070C0"/>
                </a:solidFill>
              </a:rPr>
              <a:t>프로그램선택 </a:t>
            </a:r>
            <a:r>
              <a:rPr lang="en-US" altLang="ko-KR" sz="1000" b="1" dirty="0">
                <a:solidFill>
                  <a:srgbClr val="0070C0"/>
                </a:solidFill>
              </a:rPr>
              <a:t>- </a:t>
            </a:r>
            <a:r>
              <a:rPr lang="ko-KR" altLang="en-US" sz="1000" b="1" dirty="0" err="1" smtClean="0">
                <a:solidFill>
                  <a:srgbClr val="0070C0"/>
                </a:solidFill>
              </a:rPr>
              <a:t>약관동의후</a:t>
            </a:r>
            <a:r>
              <a:rPr lang="ko-KR" altLang="en-US" sz="1000" b="1" dirty="0" smtClean="0">
                <a:solidFill>
                  <a:srgbClr val="0070C0"/>
                </a:solidFill>
              </a:rPr>
              <a:t> 신청확인</a:t>
            </a:r>
            <a:r>
              <a:rPr lang="en-US" altLang="ko-KR" sz="1000" b="1" dirty="0" smtClean="0">
                <a:solidFill>
                  <a:srgbClr val="0070C0"/>
                </a:solidFill>
              </a:rPr>
              <a:t>-</a:t>
            </a:r>
            <a:r>
              <a:rPr lang="ko-KR" altLang="en-US" sz="1000" b="1" dirty="0" smtClean="0">
                <a:solidFill>
                  <a:srgbClr val="0070C0"/>
                </a:solidFill>
              </a:rPr>
              <a:t>결제하기</a:t>
            </a:r>
            <a:r>
              <a:rPr lang="en-US" altLang="ko-KR" sz="1000" b="1" dirty="0">
                <a:solidFill>
                  <a:srgbClr val="0070C0"/>
                </a:solidFill>
              </a:rPr>
              <a:t>-</a:t>
            </a:r>
            <a:r>
              <a:rPr lang="ko-KR" altLang="en-US" sz="1000" b="1" dirty="0" smtClean="0">
                <a:solidFill>
                  <a:srgbClr val="0070C0"/>
                </a:solidFill>
              </a:rPr>
              <a:t>결제금액 </a:t>
            </a:r>
            <a:r>
              <a:rPr lang="ko-KR" altLang="en-US" sz="1000" b="1" dirty="0">
                <a:solidFill>
                  <a:srgbClr val="0070C0"/>
                </a:solidFill>
              </a:rPr>
              <a:t>확인 </a:t>
            </a:r>
            <a:r>
              <a:rPr lang="ko-KR" altLang="en-US" sz="1000" b="1" dirty="0" smtClean="0">
                <a:solidFill>
                  <a:srgbClr val="0070C0"/>
                </a:solidFill>
              </a:rPr>
              <a:t>결제</a:t>
            </a:r>
            <a:r>
              <a:rPr lang="en-US" altLang="ko-KR" sz="1000" b="1" dirty="0" smtClean="0">
                <a:solidFill>
                  <a:srgbClr val="0070C0"/>
                </a:solidFill>
              </a:rPr>
              <a:t>- </a:t>
            </a:r>
            <a:r>
              <a:rPr lang="ko-KR" altLang="en-US" sz="1000" b="1" dirty="0" smtClean="0">
                <a:solidFill>
                  <a:srgbClr val="0070C0"/>
                </a:solidFill>
              </a:rPr>
              <a:t>결제수단선택</a:t>
            </a:r>
            <a:r>
              <a:rPr lang="en-US" altLang="ko-KR" sz="10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000" b="1" dirty="0" smtClean="0">
                <a:solidFill>
                  <a:srgbClr val="0070C0"/>
                </a:solidFill>
              </a:rPr>
              <a:t>카드</a:t>
            </a:r>
            <a:r>
              <a:rPr lang="en-US" altLang="ko-KR" sz="1000" b="1" dirty="0" smtClean="0">
                <a:solidFill>
                  <a:srgbClr val="0070C0"/>
                </a:solidFill>
              </a:rPr>
              <a:t>, </a:t>
            </a:r>
            <a:r>
              <a:rPr lang="ko-KR" altLang="en-US" sz="1000" b="1" dirty="0" err="1" smtClean="0">
                <a:solidFill>
                  <a:srgbClr val="0070C0"/>
                </a:solidFill>
              </a:rPr>
              <a:t>가상계좌등</a:t>
            </a:r>
            <a:r>
              <a:rPr lang="en-US" altLang="ko-KR" sz="1000" b="1" dirty="0" smtClean="0">
                <a:solidFill>
                  <a:srgbClr val="0070C0"/>
                </a:solidFill>
              </a:rPr>
              <a:t>)</a:t>
            </a:r>
            <a:r>
              <a:rPr lang="ko-KR" altLang="en-US" sz="1000" b="1" dirty="0" smtClean="0">
                <a:solidFill>
                  <a:srgbClr val="0070C0"/>
                </a:solidFill>
              </a:rPr>
              <a:t> </a:t>
            </a:r>
            <a:r>
              <a:rPr lang="en-US" altLang="ko-KR" sz="1000" b="1" dirty="0">
                <a:solidFill>
                  <a:srgbClr val="0070C0"/>
                </a:solidFill>
              </a:rPr>
              <a:t>- </a:t>
            </a:r>
            <a:r>
              <a:rPr lang="ko-KR" altLang="en-US" sz="1000" b="1" dirty="0" smtClean="0">
                <a:solidFill>
                  <a:srgbClr val="0070C0"/>
                </a:solidFill>
              </a:rPr>
              <a:t>내용확인 결재완료</a:t>
            </a:r>
            <a:r>
              <a:rPr lang="en-US" altLang="ko-KR" sz="1000" b="1" dirty="0" smtClean="0">
                <a:solidFill>
                  <a:srgbClr val="0070C0"/>
                </a:solidFill>
              </a:rPr>
              <a:t>-</a:t>
            </a:r>
            <a:r>
              <a:rPr lang="ko-KR" altLang="en-US" sz="1000" b="1" dirty="0">
                <a:solidFill>
                  <a:srgbClr val="0070C0"/>
                </a:solidFill>
              </a:rPr>
              <a:t>입금</a:t>
            </a:r>
            <a:r>
              <a:rPr lang="en-US" altLang="ko-KR" sz="1000" b="1" dirty="0">
                <a:solidFill>
                  <a:srgbClr val="0070C0"/>
                </a:solidFill>
              </a:rPr>
              <a:t>-</a:t>
            </a:r>
            <a:r>
              <a:rPr lang="ko-KR" altLang="en-US" sz="1000" b="1" dirty="0">
                <a:solidFill>
                  <a:srgbClr val="0070C0"/>
                </a:solidFill>
              </a:rPr>
              <a:t>신청완료 </a:t>
            </a:r>
            <a:endParaRPr lang="en-US" altLang="ko-KR" sz="1000" b="1" dirty="0" smtClean="0">
              <a:solidFill>
                <a:srgbClr val="0070C0"/>
              </a:solidFill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7602868"/>
              </p:ext>
            </p:extLst>
          </p:nvPr>
        </p:nvGraphicFramePr>
        <p:xfrm>
          <a:off x="97128" y="4871417"/>
          <a:ext cx="6719101" cy="4485878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1488108"/>
                <a:gridCol w="796117"/>
                <a:gridCol w="1137608"/>
                <a:gridCol w="794845"/>
                <a:gridCol w="1150745"/>
                <a:gridCol w="1351678"/>
              </a:tblGrid>
              <a:tr h="295569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dirty="0" err="1" smtClean="0">
                          <a:solidFill>
                            <a:schemeClr val="bg1"/>
                          </a:solidFill>
                        </a:rPr>
                        <a:t>프로그램명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요일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교육시간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정원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수강료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분기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재료비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&amp;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교재비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</a:tr>
              <a:tr h="190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err="1">
                          <a:effectLst/>
                        </a:rPr>
                        <a:t>사진반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>
                          <a:effectLst/>
                        </a:rPr>
                        <a:t>10:00~11:30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>
                          <a:effectLst/>
                        </a:rPr>
                        <a:t>20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37,500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카메라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여행영어회화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>
                          <a:effectLst/>
                        </a:rPr>
                        <a:t>10:00~11:30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24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37,500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>
                          <a:effectLst/>
                        </a:rPr>
                        <a:t>교재비별도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기초영어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금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9:30~11:00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>
                          <a:effectLst/>
                        </a:rPr>
                        <a:t>20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37,500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교재비별도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팝송교실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금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11:10~12:40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24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37,500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교재비별도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통기타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15:30~17:00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>
                          <a:effectLst/>
                        </a:rPr>
                        <a:t>20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37,500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통기타 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교재비별도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부동산경공매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온라인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맑은 고딕" panose="020B0503020000020004" pitchFamily="50" charset="-127"/>
                        </a:rPr>
                        <a:t>10:00~11:30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맑은 고딕" panose="020B0503020000020004" pitchFamily="50" charset="-127"/>
                        </a:rPr>
                        <a:t>25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37,500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교재비별도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015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우쿨렐레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맑은 고딕" panose="020B0503020000020004" pitchFamily="50" charset="-127"/>
                        </a:rPr>
                        <a:t>10:00~11:30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맑은 고딕" panose="020B0503020000020004" pitchFamily="50" charset="-127"/>
                        </a:rPr>
                        <a:t>20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37,500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u="none" strike="noStrike" dirty="0" err="1" smtClean="0">
                          <a:effectLst/>
                        </a:rPr>
                        <a:t>우쿨렐레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 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교재비별도</a:t>
                      </a:r>
                      <a:endParaRPr lang="ko-KR" alt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253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노래교실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14:30~16:00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60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37,500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교재비별도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err="1">
                          <a:effectLst/>
                        </a:rPr>
                        <a:t>펜담채화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>
                          <a:effectLst/>
                        </a:rPr>
                        <a:t>09:30~11:00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>
                          <a:effectLst/>
                        </a:rPr>
                        <a:t>20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smtClean="0">
                          <a:effectLst/>
                        </a:rPr>
                        <a:t>37,500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교재비별도</a:t>
                      </a:r>
                      <a:r>
                        <a:rPr lang="ko-KR" altLang="en-US" sz="1000" u="none" strike="noStrike" dirty="0">
                          <a:effectLst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연필스케치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>
                          <a:effectLst/>
                        </a:rPr>
                        <a:t>11:00~12:30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>
                          <a:effectLst/>
                        </a:rPr>
                        <a:t>20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37,500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교재비별도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퀼트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목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10:00~12:00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>
                          <a:effectLst/>
                        </a:rPr>
                        <a:t>20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무료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재료비별도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err="1" smtClean="0">
                          <a:effectLst/>
                        </a:rPr>
                        <a:t>줌바댄스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월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12:00~12:50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40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50,000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실내운동화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err="1" smtClean="0">
                          <a:effectLst/>
                        </a:rPr>
                        <a:t>줌바댄스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B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화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목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13:00~13:50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40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50,000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실내운동화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라인댄스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 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중급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월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9:00~10:20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30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75,000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댄스화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실내운동화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라인댄스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A(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초급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월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10:30~11:20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35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smtClean="0">
                          <a:effectLst/>
                        </a:rPr>
                        <a:t>50,000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smtClean="0">
                          <a:effectLst/>
                        </a:rPr>
                        <a:t>댄스화</a:t>
                      </a: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실내운동화</a:t>
                      </a:r>
                      <a:r>
                        <a:rPr lang="en-US" altLang="ko-KR" sz="1000" u="none" strike="noStrike" smtClean="0">
                          <a:effectLst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라인댄스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B(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초급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화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목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9:20~10:10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35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smtClean="0">
                          <a:effectLst/>
                        </a:rPr>
                        <a:t>50,000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댄스화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실내운동화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요가</a:t>
                      </a:r>
                      <a:r>
                        <a:rPr lang="en-US" sz="1000" u="none" strike="noStrike" dirty="0">
                          <a:effectLst/>
                        </a:rPr>
                        <a:t>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화</a:t>
                      </a:r>
                      <a:r>
                        <a:rPr lang="en-US" altLang="ko-KR" sz="1000" u="none" strike="noStrike" dirty="0">
                          <a:effectLst/>
                        </a:rPr>
                        <a:t>,</a:t>
                      </a:r>
                      <a:r>
                        <a:rPr lang="ko-KR" altLang="en-US" sz="1000" u="none" strike="noStrike" dirty="0">
                          <a:effectLst/>
                        </a:rPr>
                        <a:t>목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10:30~11:20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>
                          <a:effectLst/>
                        </a:rPr>
                        <a:t>30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smtClean="0">
                          <a:effectLst/>
                        </a:rPr>
                        <a:t>50,000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개인매트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요가</a:t>
                      </a:r>
                      <a:r>
                        <a:rPr lang="en-US" sz="1000" u="none" strike="noStrike" dirty="0">
                          <a:effectLst/>
                        </a:rPr>
                        <a:t>B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>
                          <a:effectLst/>
                        </a:rPr>
                        <a:t>화</a:t>
                      </a:r>
                      <a:r>
                        <a:rPr lang="en-US" altLang="ko-KR" sz="1000" u="none" strike="noStrike">
                          <a:effectLst/>
                        </a:rPr>
                        <a:t>,</a:t>
                      </a:r>
                      <a:r>
                        <a:rPr lang="ko-KR" altLang="en-US" sz="1000" u="none" strike="noStrike">
                          <a:effectLst/>
                        </a:rPr>
                        <a:t>목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11:30~12:20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>
                          <a:effectLst/>
                        </a:rPr>
                        <a:t>30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smtClean="0">
                          <a:effectLst/>
                        </a:rPr>
                        <a:t>50,000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개인매트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소도구 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필라테스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월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13:30~14:20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맑은 고딕" panose="020B0503020000020004" pitchFamily="50" charset="-127"/>
                        </a:rPr>
                        <a:t>30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50,000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개인매트 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소도구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6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err="1">
                          <a:effectLst/>
                        </a:rPr>
                        <a:t>캘리그라피</a:t>
                      </a:r>
                      <a:r>
                        <a:rPr lang="en-US" sz="1000" u="none" strike="noStrike" dirty="0">
                          <a:effectLst/>
                        </a:rPr>
                        <a:t>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목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>
                          <a:effectLst/>
                        </a:rPr>
                        <a:t>10:00~11:30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>
                          <a:effectLst/>
                        </a:rPr>
                        <a:t>20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smtClean="0">
                          <a:effectLst/>
                        </a:rPr>
                        <a:t>37,500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재료비별도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22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err="1">
                          <a:effectLst/>
                        </a:rPr>
                        <a:t>캘리그라피</a:t>
                      </a:r>
                      <a:r>
                        <a:rPr lang="en-US" sz="1000" u="none" strike="noStrike" dirty="0">
                          <a:effectLst/>
                        </a:rPr>
                        <a:t>B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금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 </a:t>
                      </a:r>
                      <a:r>
                        <a:rPr lang="en-US" altLang="ko-KR" sz="1000" u="none" strike="noStrike" dirty="0">
                          <a:effectLst/>
                        </a:rPr>
                        <a:t>10:00~11:30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>
                          <a:effectLst/>
                        </a:rPr>
                        <a:t>20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smtClean="0">
                          <a:effectLst/>
                        </a:rPr>
                        <a:t>37,500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재료비별도</a:t>
                      </a:r>
                      <a:endParaRPr lang="en-US" altLang="ko-KR" sz="1000" u="none" strike="noStrike" dirty="0" smtClean="0">
                        <a:effectLst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541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수채화 일러스트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금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 </a:t>
                      </a:r>
                      <a:r>
                        <a:rPr lang="en-US" altLang="ko-KR" sz="1000" u="none" strike="noStrike" dirty="0">
                          <a:effectLst/>
                        </a:rPr>
                        <a:t>10:00~11:30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>
                          <a:effectLst/>
                        </a:rPr>
                        <a:t>20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37,500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재료비별도</a:t>
                      </a:r>
                      <a:endParaRPr lang="en-US" altLang="ko-KR" sz="1000" u="none" strike="noStrike" dirty="0" smtClean="0">
                        <a:effectLst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788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3815</TotalTime>
  <Words>432</Words>
  <Application>Microsoft Office PowerPoint</Application>
  <PresentationFormat>A4 용지(210x297mm)</PresentationFormat>
  <Paragraphs>167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맑은 고딕</vt:lpstr>
      <vt:lpstr>바탕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215</cp:revision>
  <cp:lastPrinted>2023-12-28T02:18:19Z</cp:lastPrinted>
  <dcterms:created xsi:type="dcterms:W3CDTF">2021-03-02T00:48:15Z</dcterms:created>
  <dcterms:modified xsi:type="dcterms:W3CDTF">2024-03-15T00:32:24Z</dcterms:modified>
</cp:coreProperties>
</file>